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1063" r:id="rId2"/>
    <p:sldId id="1112" r:id="rId3"/>
    <p:sldId id="1114" r:id="rId4"/>
    <p:sldId id="11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7" clrIdx="0">
    <p:extLst>
      <p:ext uri="{19B8F6BF-5375-455C-9EA6-DF929625EA0E}">
        <p15:presenceInfo xmlns:p15="http://schemas.microsoft.com/office/powerpoint/2012/main" userId="A" providerId="None"/>
      </p:ext>
    </p:extLst>
  </p:cmAuthor>
  <p:cmAuthor id="2" name="M. Farshadi" initials="M" lastIdx="1" clrIdx="1">
    <p:extLst>
      <p:ext uri="{19B8F6BF-5375-455C-9EA6-DF929625EA0E}">
        <p15:presenceInfo xmlns:p15="http://schemas.microsoft.com/office/powerpoint/2012/main" userId="M. Farsha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66"/>
    <a:srgbClr val="FFFF99"/>
    <a:srgbClr val="33CC33"/>
    <a:srgbClr val="FFFF00"/>
    <a:srgbClr val="007474"/>
    <a:srgbClr val="90CCDC"/>
    <a:srgbClr val="EE6000"/>
    <a:srgbClr val="F9D70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 snapToGrid="0">
      <p:cViewPr varScale="1">
        <p:scale>
          <a:sx n="55" d="100"/>
          <a:sy n="55" d="100"/>
        </p:scale>
        <p:origin x="9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IUCO-C\EXCEL\&#1606;&#1605;&#1608;&#1583;&#1575;&#1585;&#1607;&#1575;&#1740;%20&#1587;&#1607;%20&#1605;&#1575;&#1607;%2099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IUCO-C\EXCEL\&#1606;&#1605;&#1608;&#1583;&#1575;&#1585;&#1607;&#1575;&#1740;%20&#1587;&#1607;%20&#1605;&#1575;&#1607;%2099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j-cs"/>
              </a:defRPr>
            </a:pPr>
            <a:r>
              <a:rPr lang="fa-IR" sz="1800" b="1" dirty="0" smtClean="0">
                <a:cs typeface="+mj-cs"/>
              </a:rPr>
              <a:t>اعتبار جذب شده پروژه های ارتباط با صنعت   </a:t>
            </a:r>
            <a:endParaRPr lang="fa-IR" sz="1800" b="1" dirty="0">
              <a:cs typeface="+mj-cs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j-cs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(2)'!$C$1</c:f>
              <c:strCache>
                <c:ptCount val="1"/>
                <c:pt idx="0">
                  <c:v>اعتبار 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388.250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E27-4468-AED6-77C996B269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'Sheet1 (2)'!$A$19:$A$22</c:f>
              <c:numCache>
                <c:formatCode>General</c:formatCode>
                <c:ptCount val="4"/>
                <c:pt idx="0">
                  <c:v>1398</c:v>
                </c:pt>
                <c:pt idx="1">
                  <c:v>1399</c:v>
                </c:pt>
                <c:pt idx="2">
                  <c:v>1400</c:v>
                </c:pt>
                <c:pt idx="3">
                  <c:v>1401</c:v>
                </c:pt>
              </c:numCache>
            </c:numRef>
          </c:cat>
          <c:val>
            <c:numRef>
              <c:f>'Sheet1 (2)'!$C$19:$C$22</c:f>
              <c:numCache>
                <c:formatCode>General</c:formatCode>
                <c:ptCount val="4"/>
                <c:pt idx="0">
                  <c:v>192.93</c:v>
                </c:pt>
                <c:pt idx="1">
                  <c:v>393.55599999999998</c:v>
                </c:pt>
                <c:pt idx="2">
                  <c:v>388.25</c:v>
                </c:pt>
                <c:pt idx="3">
                  <c:v>311.745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27-4468-AED6-77C996B269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15445968"/>
        <c:axId val="1315448144"/>
      </c:barChart>
      <c:catAx>
        <c:axId val="13154459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a-IR" sz="1400">
                    <a:cs typeface="+mn-cs"/>
                  </a:rPr>
                  <a:t>سال</a:t>
                </a:r>
                <a:endParaRPr lang="en-US" sz="1400">
                  <a:cs typeface="+mn-cs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a-I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a-IR"/>
          </a:p>
        </c:txPr>
        <c:crossAx val="1315448144"/>
        <c:crosses val="autoZero"/>
        <c:auto val="1"/>
        <c:lblAlgn val="ctr"/>
        <c:lblOffset val="100"/>
        <c:noMultiLvlLbl val="0"/>
      </c:catAx>
      <c:valAx>
        <c:axId val="13154481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j-cs"/>
                  </a:defRPr>
                </a:pPr>
                <a:r>
                  <a:rPr lang="fa-IR" sz="1100">
                    <a:solidFill>
                      <a:schemeClr val="bg1">
                        <a:lumMod val="50000"/>
                      </a:schemeClr>
                    </a:solidFill>
                    <a:cs typeface="+mj-cs"/>
                  </a:rPr>
                  <a:t>اعتبار به میلیون ریال </a:t>
                </a:r>
                <a:endParaRPr lang="en-US" sz="1100">
                  <a:solidFill>
                    <a:schemeClr val="bg1">
                      <a:lumMod val="50000"/>
                    </a:schemeClr>
                  </a:solidFill>
                  <a:cs typeface="+mj-cs"/>
                </a:endParaRPr>
              </a:p>
            </c:rich>
          </c:tx>
          <c:layout>
            <c:manualLayout>
              <c:xMode val="edge"/>
              <c:yMode val="edge"/>
              <c:x val="1.5176150897942178E-2"/>
              <c:y val="0.352243259889259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j-cs"/>
                </a:defRPr>
              </a:pPr>
              <a:endParaRPr lang="fa-IR"/>
            </a:p>
          </c:txPr>
        </c:title>
        <c:numFmt formatCode="General" sourceLinked="1"/>
        <c:majorTickMark val="none"/>
        <c:minorTickMark val="none"/>
        <c:tickLblPos val="nextTo"/>
        <c:crossAx val="1315445968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j-cs"/>
              </a:defRPr>
            </a:pPr>
            <a:r>
              <a:rPr lang="fa-IR" b="1" dirty="0">
                <a:cs typeface="+mj-cs"/>
              </a:rPr>
              <a:t>تعداد </a:t>
            </a:r>
            <a:r>
              <a:rPr lang="fa-IR" b="1" dirty="0" smtClean="0">
                <a:cs typeface="+mj-cs"/>
              </a:rPr>
              <a:t>قرارداد های ارتباط با صنعت </a:t>
            </a:r>
            <a:endParaRPr lang="fa-IR" b="1" dirty="0">
              <a:cs typeface="+mj-cs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j-cs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'Sheet1 (2)'!$B$1</c:f>
              <c:strCache>
                <c:ptCount val="1"/>
                <c:pt idx="0">
                  <c:v>تعداد قرارداد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'Sheet1 (2)'!$A$19:$A$22</c:f>
              <c:numCache>
                <c:formatCode>General</c:formatCode>
                <c:ptCount val="4"/>
                <c:pt idx="0">
                  <c:v>1398</c:v>
                </c:pt>
                <c:pt idx="1">
                  <c:v>1399</c:v>
                </c:pt>
                <c:pt idx="2">
                  <c:v>1400</c:v>
                </c:pt>
                <c:pt idx="3">
                  <c:v>1401</c:v>
                </c:pt>
              </c:numCache>
            </c:numRef>
          </c:cat>
          <c:val>
            <c:numRef>
              <c:f>'Sheet1 (2)'!$B$19:$B$22</c:f>
              <c:numCache>
                <c:formatCode>General</c:formatCode>
                <c:ptCount val="4"/>
                <c:pt idx="0">
                  <c:v>198</c:v>
                </c:pt>
                <c:pt idx="1">
                  <c:v>202</c:v>
                </c:pt>
                <c:pt idx="2">
                  <c:v>200</c:v>
                </c:pt>
                <c:pt idx="3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1-4672-BF9F-D9B9902C2D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877949952"/>
        <c:axId val="1357292976"/>
      </c:barChart>
      <c:catAx>
        <c:axId val="8779499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a-IR" sz="1400">
                    <a:cs typeface="+mn-cs"/>
                  </a:rPr>
                  <a:t>سال</a:t>
                </a:r>
                <a:endParaRPr lang="en-US" sz="1400">
                  <a:cs typeface="+mn-cs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a-I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fa-IR"/>
          </a:p>
        </c:txPr>
        <c:crossAx val="1357292976"/>
        <c:crosses val="autoZero"/>
        <c:auto val="1"/>
        <c:lblAlgn val="ctr"/>
        <c:lblOffset val="100"/>
        <c:noMultiLvlLbl val="0"/>
      </c:catAx>
      <c:valAx>
        <c:axId val="13572929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a-IR" sz="1100">
                    <a:solidFill>
                      <a:schemeClr val="bg1">
                        <a:lumMod val="50000"/>
                      </a:schemeClr>
                    </a:solidFill>
                  </a:rPr>
                  <a:t>تعداد قراردادها</a:t>
                </a:r>
                <a:endParaRPr lang="en-US" sz="1100">
                  <a:solidFill>
                    <a:schemeClr val="bg1">
                      <a:lumMod val="50000"/>
                    </a:schemeClr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bg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a-IR"/>
            </a:p>
          </c:txPr>
        </c:title>
        <c:numFmt formatCode="General" sourceLinked="1"/>
        <c:majorTickMark val="none"/>
        <c:minorTickMark val="none"/>
        <c:tickLblPos val="nextTo"/>
        <c:crossAx val="8779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6E6B0-CBAD-41E8-9939-E8EDCEB6FFC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3F751-D6B5-419E-AB04-295484EF33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8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066800"/>
            <a:ext cx="10363200" cy="32004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572000"/>
            <a:ext cx="8534400" cy="10668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4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3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25000" y="609600"/>
            <a:ext cx="23622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609600"/>
            <a:ext cx="68834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6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47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9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981200"/>
            <a:ext cx="4622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64400" y="1981200"/>
            <a:ext cx="4622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1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3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6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2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0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609600"/>
            <a:ext cx="944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981200"/>
            <a:ext cx="9448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spcBef>
                <a:spcPct val="0"/>
              </a:spcBef>
              <a:buFontTx/>
              <a:buNone/>
              <a:defRPr sz="1400" b="0">
                <a:solidFill>
                  <a:srgbClr val="F8F8F8"/>
                </a:solidFill>
                <a:ea typeface="+mn-ea"/>
                <a:cs typeface="Arial" pitchFamily="34" charset="0"/>
              </a:defRPr>
            </a:lvl1pPr>
          </a:lstStyle>
          <a:p>
            <a:fld id="{715A6980-C4EA-4DE7-AF48-052A0E7DD8A9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spcBef>
                <a:spcPct val="0"/>
              </a:spcBef>
              <a:buFontTx/>
              <a:buNone/>
              <a:defRPr sz="1400" b="0">
                <a:solidFill>
                  <a:srgbClr val="F8F8F8"/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F8F8F8"/>
                </a:solidFill>
                <a:cs typeface="Arial" panose="020B0604020202020204" pitchFamily="34" charset="0"/>
              </a:defRPr>
            </a:lvl1pPr>
          </a:lstStyle>
          <a:p>
            <a:fld id="{84409950-3921-4423-95D5-19DE987D14C4}" type="slidenum">
              <a:rPr lang="en-US" smtClean="0"/>
              <a:t>‹#›</a:t>
            </a:fld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39185" y="6521450"/>
            <a:ext cx="806450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algn="ctr"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1pPr>
            <a:lvl2pPr marL="742950" indent="-285750" algn="ctr"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2pPr>
            <a:lvl3pPr marL="1143000" indent="-228600" algn="ctr"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3pPr>
            <a:lvl4pPr marL="1600200" indent="-228600" algn="ctr"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4pPr>
            <a:lvl5pPr marL="2057400" indent="-228600" algn="ctr"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5pPr>
            <a:lvl6pPr marL="25146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6pPr>
            <a:lvl7pPr marL="29718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7pPr>
            <a:lvl8pPr marL="34290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8pPr>
            <a:lvl9pPr marL="3886200" indent="-228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2  Nazanin" pitchFamily="2" charset="0"/>
                <a:cs typeface="2  Nazanin" pitchFamily="2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1600">
                <a:cs typeface="Times New Roman" pitchFamily="18" charset="0"/>
              </a:rPr>
              <a:t>http://www.tums.ac.ir/</a:t>
            </a:r>
          </a:p>
        </p:txBody>
      </p:sp>
    </p:spTree>
    <p:extLst>
      <p:ext uri="{BB962C8B-B14F-4D97-AF65-F5344CB8AC3E}">
        <p14:creationId xmlns:p14="http://schemas.microsoft.com/office/powerpoint/2010/main" val="143965153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B Titr" pitchFamily="2" charset="-78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B Titr" pitchFamily="2" charset="-78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B Titr" pitchFamily="2" charset="-78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B Titr" pitchFamily="2" charset="-78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Homa" pitchFamily="2" charset="-78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Homa" pitchFamily="2" charset="-78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Homa" pitchFamily="2" charset="-78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>
          <a:solidFill>
            <a:srgbClr val="000066"/>
          </a:solidFill>
          <a:latin typeface="Trebuchet MS" pitchFamily="34" charset="0"/>
          <a:cs typeface="Homa" pitchFamily="2" charset="-7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bg2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bg2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bg2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bg2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32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46003" y="291979"/>
            <a:ext cx="4596187" cy="621323"/>
          </a:xfrm>
          <a:noFill/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defTabSz="2370777">
              <a:lnSpc>
                <a:spcPct val="90000"/>
              </a:lnSpc>
            </a:pPr>
            <a:r>
              <a:rPr lang="fa-IR" kern="1200" dirty="0">
                <a:cs typeface="B Titr" panose="00000700000000000000" pitchFamily="2" charset="-78"/>
              </a:rPr>
              <a:t>گروه ارتباط با صنعت</a:t>
            </a:r>
            <a:endParaRPr lang="en-US" kern="1200" dirty="0">
              <a:cs typeface="B 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11159" y="1382104"/>
            <a:ext cx="657583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algn="ctr" rtl="1">
              <a:lnSpc>
                <a:spcPct val="107000"/>
              </a:lnSpc>
              <a:spcAft>
                <a:spcPts val="800"/>
              </a:spcAft>
            </a:pPr>
            <a:r>
              <a:rPr lang="fa-IR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تعداد و مبالغ جذب اعتبار از پروژه‌های ارتباط با صنعت </a:t>
            </a:r>
            <a:r>
              <a:rPr lang="fa-IR" b="1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دانشگاه در سال 1401</a:t>
            </a:r>
            <a:endParaRPr lang="en-US" sz="24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86710"/>
              </p:ext>
            </p:extLst>
          </p:nvPr>
        </p:nvGraphicFramePr>
        <p:xfrm>
          <a:off x="2651809" y="1802879"/>
          <a:ext cx="9075255" cy="157688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2253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4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6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5762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bg2"/>
                          </a:solidFill>
                          <a:effectLst/>
                        </a:rPr>
                        <a:t> </a:t>
                      </a:r>
                      <a:endParaRPr lang="en-US" sz="2800" dirty="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bg2"/>
                          </a:solidFill>
                          <a:effectLst/>
                        </a:rPr>
                        <a:t>تعداد پروژه </a:t>
                      </a:r>
                      <a:endParaRPr lang="en-US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تعداد </a:t>
                      </a:r>
                      <a:r>
                        <a:rPr lang="fa-IR" sz="2000" dirty="0" err="1">
                          <a:solidFill>
                            <a:schemeClr val="tx1"/>
                          </a:solidFill>
                          <a:effectLst/>
                        </a:rPr>
                        <a:t>دستگاه‌های</a:t>
                      </a: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a-IR" sz="2000" dirty="0" err="1">
                          <a:solidFill>
                            <a:schemeClr val="tx1"/>
                          </a:solidFill>
                          <a:effectLst/>
                        </a:rPr>
                        <a:t>تأمین‌کننده</a:t>
                      </a: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 اعتبار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مبالغ اعتبار (میلیون ریال)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49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tx1"/>
                          </a:solidFill>
                          <a:effectLst/>
                        </a:rPr>
                        <a:t>دولتی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 خصوصی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</a:rPr>
                        <a:t> </a:t>
                      </a:r>
                      <a:r>
                        <a:rPr lang="fa-IR" sz="2000" b="1" dirty="0" smtClean="0">
                          <a:effectLst/>
                        </a:rPr>
                        <a:t>311.745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49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وزارت متبوع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سایر </a:t>
                      </a:r>
                      <a:r>
                        <a:rPr lang="fa-IR" sz="1800" b="1" dirty="0" err="1">
                          <a:effectLst/>
                        </a:rPr>
                        <a:t>دستگاه‌های</a:t>
                      </a:r>
                      <a:r>
                        <a:rPr lang="fa-IR" sz="1800" b="1" dirty="0">
                          <a:effectLst/>
                        </a:rPr>
                        <a:t> دولتی 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13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chemeClr val="bg2"/>
                          </a:solidFill>
                          <a:effectLst/>
                        </a:rPr>
                        <a:t>208</a:t>
                      </a:r>
                      <a:endParaRPr lang="en-US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41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55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112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916374" y="4004681"/>
            <a:ext cx="8546123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0305" algn="r" rtl="1">
              <a:lnSpc>
                <a:spcPct val="107000"/>
              </a:lnSpc>
              <a:spcAft>
                <a:spcPts val="0"/>
              </a:spcAft>
            </a:pPr>
            <a:r>
              <a:rPr lang="fa-IR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پروژه‌های تقاضا محور ارتباط با صنعت مصوب به تفکیک </a:t>
            </a:r>
            <a:r>
              <a:rPr lang="fa-IR" b="1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محل تصویب </a:t>
            </a:r>
            <a:r>
              <a:rPr lang="fa-IR" b="1" dirty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طرح در سال </a:t>
            </a:r>
            <a:r>
              <a:rPr lang="fa-IR" b="1" dirty="0" smtClean="0">
                <a:solidFill>
                  <a:schemeClr val="bg2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1401</a:t>
            </a:r>
            <a:endParaRPr lang="en-US" sz="24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31511"/>
              </p:ext>
            </p:extLst>
          </p:nvPr>
        </p:nvGraphicFramePr>
        <p:xfrm>
          <a:off x="2953764" y="4514596"/>
          <a:ext cx="8508733" cy="130149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68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0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4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83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chemeClr val="tx1"/>
                          </a:solidFill>
                          <a:effectLst/>
                        </a:rPr>
                        <a:t>پروژه های تقاضا محور ارتباط </a:t>
                      </a: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با صنعت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تعداد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</a:rPr>
                        <a:t>مبالغ اعتبار ( میلیون ریال)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83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chemeClr val="bg2"/>
                          </a:solidFill>
                          <a:effectLst/>
                        </a:rPr>
                        <a:t>کمیته اجرایی </a:t>
                      </a:r>
                      <a:r>
                        <a:rPr lang="fa-IR" sz="2000" dirty="0">
                          <a:solidFill>
                            <a:schemeClr val="bg2"/>
                          </a:solidFill>
                          <a:effectLst/>
                        </a:rPr>
                        <a:t>ارتباط با صنعت</a:t>
                      </a:r>
                      <a:endParaRPr lang="en-US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82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4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216.580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83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solidFill>
                            <a:schemeClr val="bg2"/>
                          </a:solidFill>
                          <a:effectLst/>
                        </a:rPr>
                        <a:t>شوراهای محیطی ارتباط </a:t>
                      </a:r>
                      <a:r>
                        <a:rPr lang="fa-IR" sz="2000" dirty="0">
                          <a:solidFill>
                            <a:schemeClr val="bg2"/>
                          </a:solidFill>
                          <a:effectLst/>
                        </a:rPr>
                        <a:t>با صنعت</a:t>
                      </a:r>
                      <a:endParaRPr lang="en-US" sz="2800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126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effectLst/>
                        </a:rPr>
                        <a:t>95.165</a:t>
                      </a:r>
                      <a:endParaRPr lang="en-US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57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6088" y="291978"/>
            <a:ext cx="8115299" cy="621323"/>
          </a:xfrm>
          <a:noFill/>
          <a:ln w="12700">
            <a:solidFill>
              <a:srgbClr val="00FF00"/>
            </a:solidFill>
          </a:ln>
        </p:spPr>
        <p:txBody>
          <a:bodyPr>
            <a:normAutofit fontScale="90000"/>
          </a:bodyPr>
          <a:lstStyle/>
          <a:p>
            <a:pPr defTabSz="2370777">
              <a:lnSpc>
                <a:spcPct val="90000"/>
              </a:lnSpc>
            </a:pPr>
            <a:r>
              <a:rPr lang="fa-IR" kern="1200" dirty="0" smtClean="0">
                <a:cs typeface="B Titr" panose="00000700000000000000" pitchFamily="2" charset="-78"/>
              </a:rPr>
              <a:t>تعداد و اعتبار جذب شده پروژه های ارتباط با صنعت </a:t>
            </a:r>
            <a:r>
              <a:rPr lang="fa-IR" sz="2200" kern="1200" dirty="0" smtClean="0">
                <a:cs typeface="B Titr" panose="00000700000000000000" pitchFamily="2" charset="-78"/>
              </a:rPr>
              <a:t>(1401-1398)</a:t>
            </a:r>
            <a:endParaRPr lang="en-US" sz="2200" kern="1200" dirty="0">
              <a:cs typeface="B Titr" panose="00000700000000000000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476388"/>
              </p:ext>
            </p:extLst>
          </p:nvPr>
        </p:nvGraphicFramePr>
        <p:xfrm>
          <a:off x="6986588" y="2016918"/>
          <a:ext cx="5021036" cy="328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925972"/>
              </p:ext>
            </p:extLst>
          </p:nvPr>
        </p:nvGraphicFramePr>
        <p:xfrm>
          <a:off x="2314575" y="1988344"/>
          <a:ext cx="4392385" cy="328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632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Box 45"/>
          <p:cNvSpPr txBox="1"/>
          <p:nvPr/>
        </p:nvSpPr>
        <p:spPr>
          <a:xfrm>
            <a:off x="3438486" y="2475155"/>
            <a:ext cx="108312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پژوهشکده بازتوانی عصبی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1397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61132" y="1169247"/>
            <a:ext cx="108312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پژوهشکده  علوم دارویی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1397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38641" y="3902656"/>
            <a:ext cx="1398493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مرکز آموزش و پژوهش پوست </a:t>
            </a:r>
            <a:r>
              <a:rPr lang="fa-IR" sz="1600" dirty="0">
                <a:solidFill>
                  <a:schemeClr val="bg2"/>
                </a:solidFill>
                <a:cs typeface="B Titr" panose="00000700000000000000" pitchFamily="2" charset="-78"/>
              </a:rPr>
              <a:t>و </a:t>
            </a:r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جذام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1397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51367" y="3958192"/>
            <a:ext cx="886488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دانشکده پرستاری و مامایی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1398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833965" y="1065739"/>
            <a:ext cx="892098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دانشکده</a:t>
            </a:r>
            <a:r>
              <a:rPr lang="fa-IR" dirty="0" smtClean="0">
                <a:solidFill>
                  <a:schemeClr val="bg2"/>
                </a:solidFill>
                <a:cs typeface="B Titr" panose="00000700000000000000" pitchFamily="2" charset="-78"/>
              </a:rPr>
              <a:t> بهداشت</a:t>
            </a:r>
          </a:p>
          <a:p>
            <a:pPr algn="ctr"/>
            <a:r>
              <a:rPr lang="fa-IR" sz="1400" dirty="0" smtClean="0">
                <a:solidFill>
                  <a:schemeClr val="bg2"/>
                </a:solidFill>
                <a:cs typeface="B Titr" panose="00000700000000000000" pitchFamily="2" charset="-78"/>
              </a:rPr>
              <a:t>1396</a:t>
            </a:r>
            <a:endParaRPr lang="fa-IR" sz="1400" dirty="0">
              <a:solidFill>
                <a:schemeClr val="bg2"/>
              </a:solidFill>
              <a:cs typeface="B Titr" panose="00000700000000000000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422776" y="3940061"/>
            <a:ext cx="153296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پژوهشکده فناوری و </a:t>
            </a:r>
            <a:r>
              <a:rPr lang="fa-IR" sz="1600" dirty="0">
                <a:solidFill>
                  <a:schemeClr val="bg2"/>
                </a:solidFill>
                <a:cs typeface="B Titr" panose="00000700000000000000" pitchFamily="2" charset="-78"/>
              </a:rPr>
              <a:t>تجهیزات پزشکی </a:t>
            </a:r>
            <a:endParaRPr lang="fa-IR" sz="1600" dirty="0" smtClean="0">
              <a:solidFill>
                <a:schemeClr val="bg2"/>
              </a:solidFill>
              <a:cs typeface="B Titr" panose="00000700000000000000" pitchFamily="2" charset="-78"/>
            </a:endParaRP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1400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69" name="Hexagon 68"/>
          <p:cNvSpPr/>
          <p:nvPr/>
        </p:nvSpPr>
        <p:spPr>
          <a:xfrm>
            <a:off x="4727505" y="767802"/>
            <a:ext cx="1745866" cy="1336769"/>
          </a:xfrm>
          <a:prstGeom prst="hexagon">
            <a:avLst/>
          </a:prstGeom>
          <a:noFill/>
          <a:ln w="57150">
            <a:solidFill>
              <a:srgbClr val="00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Hexagon 69"/>
          <p:cNvSpPr/>
          <p:nvPr/>
        </p:nvSpPr>
        <p:spPr>
          <a:xfrm>
            <a:off x="9998364" y="1256127"/>
            <a:ext cx="1714665" cy="1341930"/>
          </a:xfrm>
          <a:prstGeom prst="hexagon">
            <a:avLst/>
          </a:prstGeom>
          <a:noFill/>
          <a:ln w="57150">
            <a:solidFill>
              <a:srgbClr val="00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179692" y="941052"/>
            <a:ext cx="105957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پژ</a:t>
            </a:r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وهشکده محیط زیست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1397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72" name="Hexagon 71"/>
          <p:cNvSpPr/>
          <p:nvPr/>
        </p:nvSpPr>
        <p:spPr>
          <a:xfrm>
            <a:off x="3111164" y="2376796"/>
            <a:ext cx="1750215" cy="1280804"/>
          </a:xfrm>
          <a:prstGeom prst="hexagon">
            <a:avLst/>
          </a:prstGeom>
          <a:noFill/>
          <a:ln w="3810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Hexagon 72"/>
          <p:cNvSpPr/>
          <p:nvPr/>
        </p:nvSpPr>
        <p:spPr>
          <a:xfrm>
            <a:off x="3071850" y="1085333"/>
            <a:ext cx="1717865" cy="1236953"/>
          </a:xfrm>
          <a:prstGeom prst="hexagon">
            <a:avLst/>
          </a:prstGeom>
          <a:noFill/>
          <a:ln w="3810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Hexagon 73"/>
          <p:cNvSpPr/>
          <p:nvPr/>
        </p:nvSpPr>
        <p:spPr>
          <a:xfrm>
            <a:off x="8370414" y="720497"/>
            <a:ext cx="1787236" cy="1427018"/>
          </a:xfrm>
          <a:prstGeom prst="hexagon">
            <a:avLst/>
          </a:prstGeom>
          <a:noFill/>
          <a:ln w="5715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Hexagon 74"/>
          <p:cNvSpPr/>
          <p:nvPr/>
        </p:nvSpPr>
        <p:spPr>
          <a:xfrm>
            <a:off x="5479317" y="3684162"/>
            <a:ext cx="1787236" cy="1427018"/>
          </a:xfrm>
          <a:prstGeom prst="hexagon">
            <a:avLst/>
          </a:prstGeom>
          <a:noFill/>
          <a:ln w="3810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Hexagon 75"/>
          <p:cNvSpPr/>
          <p:nvPr/>
        </p:nvSpPr>
        <p:spPr>
          <a:xfrm>
            <a:off x="6495511" y="766328"/>
            <a:ext cx="1879231" cy="1367272"/>
          </a:xfrm>
          <a:prstGeom prst="hexagon">
            <a:avLst/>
          </a:prstGeom>
          <a:noFill/>
          <a:ln w="5715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Hexagon 76"/>
          <p:cNvSpPr/>
          <p:nvPr/>
        </p:nvSpPr>
        <p:spPr>
          <a:xfrm>
            <a:off x="3636099" y="3735006"/>
            <a:ext cx="1787236" cy="1427018"/>
          </a:xfrm>
          <a:prstGeom prst="hexagon">
            <a:avLst/>
          </a:prstGeom>
          <a:noFill/>
          <a:ln w="38100">
            <a:solidFill>
              <a:srgbClr val="00FF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6890775" y="952079"/>
            <a:ext cx="121186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دانشکده تغذیه و رژیم شناسی</a:t>
            </a:r>
          </a:p>
          <a:p>
            <a:pPr algn="ctr"/>
            <a:r>
              <a:rPr lang="fa-IR" sz="1600" dirty="0" smtClean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1397</a:t>
            </a:r>
            <a:endParaRPr lang="fa-IR" sz="1600" dirty="0">
              <a:solidFill>
                <a:schemeClr val="bg1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486400" y="2435335"/>
            <a:ext cx="3830877" cy="400110"/>
          </a:xfrm>
          <a:prstGeom prst="rect">
            <a:avLst/>
          </a:prstGeom>
          <a:solidFill>
            <a:srgbClr val="002060"/>
          </a:solidFill>
          <a:ln w="76200">
            <a:solidFill>
              <a:srgbClr val="00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>
              <a:rot lat="0" lon="0" rev="4800000"/>
            </a:lightRig>
          </a:scene3d>
          <a:sp3d extrusionH="120650" contourW="12700">
            <a:bevelT w="120650"/>
            <a:bevelB w="120650"/>
          </a:sp3d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fa-IR" altLang="fa-IR" sz="2000" dirty="0" smtClean="0">
                <a:latin typeface="Arial" panose="020B0604020202020204" pitchFamily="34" charset="0"/>
                <a:cs typeface="B Titr" panose="00000700000000000000" pitchFamily="2" charset="-78"/>
              </a:rPr>
              <a:t>تفویض اختیار شوراهای محیطی </a:t>
            </a:r>
            <a:endParaRPr lang="fa-IR" altLang="fa-IR" sz="20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400" y="2922981"/>
            <a:ext cx="3983932" cy="369332"/>
          </a:xfrm>
          <a:prstGeom prst="rect">
            <a:avLst/>
          </a:prstGeom>
          <a:ln w="12700">
            <a:solidFill>
              <a:srgbClr val="00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مصوبه شورای </a:t>
            </a:r>
            <a:r>
              <a:rPr lang="fa-IR" dirty="0" smtClean="0">
                <a:solidFill>
                  <a:srgbClr val="000066"/>
                </a:solidFill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صنعت دانشگاه</a:t>
            </a:r>
            <a:endParaRPr lang="en-US" dirty="0">
              <a:solidFill>
                <a:srgbClr val="000066"/>
              </a:solidFill>
              <a:cs typeface="B Titr" panose="00000700000000000000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91146-12E2-487E-A062-A63379E54019}" type="slidenum">
              <a:rPr lang="fa-IR" smtClean="0"/>
              <a:t>3</a:t>
            </a:fld>
            <a:endParaRPr lang="fa-IR" dirty="0"/>
          </a:p>
        </p:txBody>
      </p:sp>
      <p:sp>
        <p:nvSpPr>
          <p:cNvPr id="28" name="Hexagon 27"/>
          <p:cNvSpPr/>
          <p:nvPr/>
        </p:nvSpPr>
        <p:spPr>
          <a:xfrm>
            <a:off x="7347336" y="3687175"/>
            <a:ext cx="1724093" cy="1407339"/>
          </a:xfrm>
          <a:prstGeom prst="hexagon">
            <a:avLst/>
          </a:prstGeom>
          <a:noFill/>
          <a:ln w="57150">
            <a:solidFill>
              <a:srgbClr val="0000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0349190" y="2719761"/>
            <a:ext cx="106231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پژوهشکده سلامت خانواده</a:t>
            </a:r>
          </a:p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1401 </a:t>
            </a:r>
            <a:endParaRPr lang="fa-IR" sz="1600" dirty="0">
              <a:solidFill>
                <a:schemeClr val="bg2"/>
              </a:solidFill>
              <a:cs typeface="B Titr" panose="00000700000000000000" pitchFamily="2" charset="-78"/>
            </a:endParaRPr>
          </a:p>
        </p:txBody>
      </p:sp>
      <p:sp>
        <p:nvSpPr>
          <p:cNvPr id="31" name="Hexagon 30"/>
          <p:cNvSpPr/>
          <p:nvPr/>
        </p:nvSpPr>
        <p:spPr>
          <a:xfrm>
            <a:off x="9061672" y="3737429"/>
            <a:ext cx="1787236" cy="1427018"/>
          </a:xfrm>
          <a:prstGeom prst="hexagon">
            <a:avLst/>
          </a:prstGeom>
          <a:noFill/>
          <a:ln w="38100">
            <a:solidFill>
              <a:srgbClr val="00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Hexagon 31"/>
          <p:cNvSpPr/>
          <p:nvPr/>
        </p:nvSpPr>
        <p:spPr>
          <a:xfrm>
            <a:off x="10187381" y="2600619"/>
            <a:ext cx="1685305" cy="1303724"/>
          </a:xfrm>
          <a:prstGeom prst="hexagon">
            <a:avLst/>
          </a:prstGeom>
          <a:noFill/>
          <a:ln w="57150">
            <a:solidFill>
              <a:srgbClr val="0000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9322652" y="3908594"/>
            <a:ext cx="115666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مرکز ملی مطالعات اعتیاد</a:t>
            </a:r>
          </a:p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1401</a:t>
            </a:r>
            <a:endParaRPr lang="fa-IR" sz="1600" dirty="0">
              <a:solidFill>
                <a:schemeClr val="bg2"/>
              </a:solidFill>
              <a:cs typeface="B Titr" panose="00000700000000000000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325069" y="1414331"/>
            <a:ext cx="108316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پژوهشگاه</a:t>
            </a:r>
          </a:p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علوم غدد و متابولیسم</a:t>
            </a:r>
          </a:p>
          <a:p>
            <a:pPr algn="ctr"/>
            <a:r>
              <a:rPr lang="fa-IR" sz="1600" dirty="0" smtClean="0">
                <a:solidFill>
                  <a:schemeClr val="bg2"/>
                </a:solidFill>
                <a:cs typeface="B Titr" panose="00000700000000000000" pitchFamily="2" charset="-78"/>
              </a:rPr>
              <a:t>1401</a:t>
            </a:r>
            <a:endParaRPr lang="fa-IR" sz="1600" dirty="0">
              <a:solidFill>
                <a:schemeClr val="bg2"/>
              </a:solidFill>
              <a:cs typeface="B Titr" panose="00000700000000000000" pitchFamily="2" charset="-78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0198907" y="193736"/>
            <a:ext cx="1872576" cy="569541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dirty="0" smtClean="0">
                <a:solidFill>
                  <a:schemeClr val="tx1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فعالیت توسعه ای </a:t>
            </a:r>
            <a:r>
              <a: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171371" y="215114"/>
            <a:ext cx="6879771" cy="369332"/>
          </a:xfrm>
          <a:prstGeom prst="rect">
            <a:avLst/>
          </a:prstGeom>
          <a:solidFill>
            <a:srgbClr val="002060"/>
          </a:solidFill>
          <a:ln w="57150">
            <a:solidFill>
              <a:srgbClr val="00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>
              <a:rot lat="0" lon="0" rev="4800000"/>
            </a:lightRig>
          </a:scene3d>
          <a:sp3d extrusionH="120650" contourW="12700">
            <a:bevelT w="120650"/>
            <a:bevelB w="120650"/>
          </a:sp3d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fa-IR" altLang="fa-IR" sz="1800" dirty="0" smtClean="0">
                <a:latin typeface="Arial" panose="020B0604020202020204" pitchFamily="34" charset="0"/>
                <a:cs typeface="B Titr" panose="00000700000000000000" pitchFamily="2" charset="-78"/>
              </a:rPr>
              <a:t>واحدهای دانشگاه دارای تفویض اختیار شوراهای محیطی ارتباط با صنعت</a:t>
            </a:r>
            <a:endParaRPr lang="fa-IR" altLang="fa-IR" sz="18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15942"/>
              </p:ext>
            </p:extLst>
          </p:nvPr>
        </p:nvGraphicFramePr>
        <p:xfrm>
          <a:off x="3543299" y="5265306"/>
          <a:ext cx="7267498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2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4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+mj-cs"/>
                        </a:rPr>
                        <a:t>اعتبار جذب شده</a:t>
                      </a:r>
                    </a:p>
                    <a:p>
                      <a:pPr algn="ctr"/>
                      <a:r>
                        <a:rPr lang="fa-IR" sz="1600" dirty="0" smtClean="0">
                          <a:cs typeface="+mj-cs"/>
                        </a:rPr>
                        <a:t> به میلیون ریال </a:t>
                      </a:r>
                      <a:endParaRPr lang="en-US" sz="1600" dirty="0">
                        <a:cs typeface="+mj-cs"/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+mj-cs"/>
                        </a:rPr>
                        <a:t>تعداد </a:t>
                      </a:r>
                      <a:r>
                        <a:rPr lang="en-US" sz="1600" dirty="0" smtClean="0">
                          <a:cs typeface="+mj-cs"/>
                        </a:rPr>
                        <a:t> </a:t>
                      </a:r>
                      <a:r>
                        <a:rPr lang="fa-IR" sz="1600" dirty="0" smtClean="0">
                          <a:cs typeface="+mj-cs"/>
                        </a:rPr>
                        <a:t>قرارداد</a:t>
                      </a:r>
                    </a:p>
                    <a:p>
                      <a:pPr algn="ctr"/>
                      <a:r>
                        <a:rPr lang="fa-IR" sz="1600" dirty="0" smtClean="0">
                          <a:cs typeface="+mj-cs"/>
                        </a:rPr>
                        <a:t>شوراهای محیطی</a:t>
                      </a:r>
                      <a:endParaRPr lang="en-US" sz="1600" dirty="0">
                        <a:cs typeface="+mj-cs"/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+mj-cs"/>
                        </a:rPr>
                        <a:t>سال</a:t>
                      </a:r>
                      <a:endParaRPr lang="en-US" sz="1600" dirty="0">
                        <a:cs typeface="+mj-cs"/>
                      </a:endParaRPr>
                    </a:p>
                  </a:txBody>
                  <a:tcP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87.901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87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1400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95.163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126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cs typeface="+mj-cs"/>
                        </a:rPr>
                        <a:t>1401</a:t>
                      </a:r>
                      <a:endParaRPr lang="en-US" b="1" dirty="0">
                        <a:cs typeface="+mj-cs"/>
                      </a:endParaRPr>
                    </a:p>
                  </a:txBody>
                  <a:tcPr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36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94849" y="942905"/>
            <a:ext cx="6839089" cy="3524165"/>
            <a:chOff x="3576563" y="1157285"/>
            <a:chExt cx="7821520" cy="343938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185241" y="718747"/>
              <a:ext cx="2666767" cy="3560295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71537" y="538807"/>
              <a:ext cx="2708068" cy="394502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3" name="Rectangle 2"/>
            <p:cNvSpPr/>
            <p:nvPr/>
          </p:nvSpPr>
          <p:spPr>
            <a:xfrm>
              <a:off x="3576563" y="3851585"/>
              <a:ext cx="354284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3291240" rtl="1">
                <a:lnSpc>
                  <a:spcPct val="150000"/>
                </a:lnSpc>
                <a:defRPr/>
              </a:pPr>
              <a:r>
                <a:rPr lang="fa-IR" sz="1400" dirty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گرنت طرح پژوهشی از  بخش دولتی  </a:t>
              </a:r>
              <a:r>
                <a:rPr lang="fa-IR" sz="1400" dirty="0" smtClean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(1398)</a:t>
              </a:r>
            </a:p>
            <a:p>
              <a:pPr algn="r" defTabSz="3291240" rtl="1">
                <a:lnSpc>
                  <a:spcPct val="150000"/>
                </a:lnSpc>
                <a:defRPr/>
              </a:pPr>
              <a:r>
                <a:rPr lang="fa-IR" sz="1400" dirty="0" smtClean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 گرنت </a:t>
              </a:r>
              <a:r>
                <a:rPr lang="fa-IR" sz="1400" dirty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طرح خدمات آزمایشگاهی  (1398)</a:t>
              </a:r>
              <a:endParaRPr lang="en-US" sz="1400" dirty="0">
                <a:solidFill>
                  <a:schemeClr val="bg2">
                    <a:lumMod val="95000"/>
                    <a:lumOff val="5000"/>
                  </a:schemeClr>
                </a:solidFill>
                <a:cs typeface="B Titr" pitchFamily="2" charset="-78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7142410" y="3858003"/>
              <a:ext cx="4105075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3291240" rtl="1">
                <a:lnSpc>
                  <a:spcPct val="150000"/>
                </a:lnSpc>
                <a:defRPr/>
              </a:pPr>
              <a:r>
                <a:rPr lang="fa-IR" sz="1400" dirty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گرنت طرح پژوهشی  از بخش خصوصی (1396</a:t>
              </a:r>
              <a:r>
                <a:rPr lang="fa-IR" sz="1400" dirty="0" smtClean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)</a:t>
              </a:r>
              <a:endParaRPr lang="fa-IR" sz="1400" dirty="0">
                <a:solidFill>
                  <a:schemeClr val="bg2">
                    <a:lumMod val="95000"/>
                    <a:lumOff val="5000"/>
                  </a:schemeClr>
                </a:solidFill>
                <a:cs typeface="B Titr" pitchFamily="2" charset="-78"/>
              </a:endParaRPr>
            </a:p>
            <a:p>
              <a:pPr algn="r" defTabSz="3291240" rtl="1">
                <a:lnSpc>
                  <a:spcPct val="150000"/>
                </a:lnSpc>
                <a:defRPr/>
              </a:pPr>
              <a:r>
                <a:rPr lang="fa-IR" sz="1400" dirty="0">
                  <a:solidFill>
                    <a:schemeClr val="bg2">
                      <a:lumMod val="95000"/>
                      <a:lumOff val="5000"/>
                    </a:schemeClr>
                  </a:solidFill>
                  <a:cs typeface="B Titr" pitchFamily="2" charset="-78"/>
                </a:rPr>
                <a:t>گرنت اولین طرح پژوهشی ارتباط با صنعت (1397)</a:t>
              </a:r>
            </a:p>
          </p:txBody>
        </p:sp>
      </p:grpSp>
      <p:pic>
        <p:nvPicPr>
          <p:cNvPr id="9" name="Picture 4" descr="Image result for ‫لو گو دانشگاه علوم پزشکی تهران معاونت تحقیقات و فناوری‬‎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36" y="268942"/>
            <a:ext cx="1394012" cy="109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le 11"/>
          <p:cNvSpPr/>
          <p:nvPr/>
        </p:nvSpPr>
        <p:spPr>
          <a:xfrm>
            <a:off x="10198907" y="193736"/>
            <a:ext cx="1872576" cy="569541"/>
          </a:xfrm>
          <a:prstGeom prst="roundRect">
            <a:avLst/>
          </a:prstGeom>
          <a:solidFill>
            <a:srgbClr val="002060"/>
          </a:solidFill>
          <a:ln w="38100"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a-IR" dirty="0" smtClean="0">
                <a:solidFill>
                  <a:schemeClr val="tx1"/>
                </a:solidFill>
                <a:ea typeface="Calibri" panose="020F0502020204030204" pitchFamily="34" charset="0"/>
                <a:cs typeface="B Titr" panose="00000700000000000000" pitchFamily="2" charset="-78"/>
              </a:rPr>
              <a:t>فعالیت توسعه ای </a:t>
            </a:r>
            <a:r>
              <a: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013404" y="244357"/>
            <a:ext cx="4329953" cy="523220"/>
          </a:xfrm>
          <a:prstGeom prst="rect">
            <a:avLst/>
          </a:prstGeom>
          <a:solidFill>
            <a:srgbClr val="002060"/>
          </a:solidFill>
          <a:ln w="76200">
            <a:solidFill>
              <a:srgbClr val="00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>
              <a:rot lat="0" lon="0" rev="4800000"/>
            </a:lightRig>
          </a:scene3d>
          <a:sp3d extrusionH="120650" contourW="12700">
            <a:bevelT w="120650"/>
            <a:bevelB w="120650"/>
          </a:sp3d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0">
              <a:spcBef>
                <a:spcPct val="0"/>
              </a:spcBef>
              <a:buFontTx/>
              <a:buNone/>
            </a:pPr>
            <a:r>
              <a:rPr lang="fa-IR" altLang="fa-IR" sz="2800" dirty="0" smtClean="0">
                <a:latin typeface="Arial" panose="020B0604020202020204" pitchFamily="34" charset="0"/>
                <a:cs typeface="B Titr" panose="00000700000000000000" pitchFamily="2" charset="-78"/>
              </a:rPr>
              <a:t>گرنت های ارتباط با صنعت </a:t>
            </a:r>
            <a:endParaRPr lang="fa-IR" altLang="fa-IR" sz="2800"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43744" y="922491"/>
            <a:ext cx="2303012" cy="3359894"/>
          </a:xfrm>
          <a:prstGeom prst="rect">
            <a:avLst/>
          </a:prstGeom>
          <a:solidFill>
            <a:schemeClr val="tx1"/>
          </a:solidFill>
          <a:ln w="38100">
            <a:solidFill>
              <a:srgbClr val="000066"/>
            </a:solidFill>
          </a:ln>
        </p:spPr>
        <p:txBody>
          <a:bodyPr wrap="square" rtlCol="0">
            <a:spAutoFit/>
          </a:bodyPr>
          <a:lstStyle/>
          <a:p>
            <a:pPr algn="ctr" rtl="1">
              <a:spcAft>
                <a:spcPts val="1000"/>
              </a:spcAft>
            </a:pPr>
            <a:endParaRPr lang="fa-IR" sz="4000" b="1" dirty="0"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spcAft>
                <a:spcPts val="600"/>
              </a:spcAft>
            </a:pPr>
            <a:endParaRPr lang="fa-IR" b="1" dirty="0"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100" b="1" dirty="0" smtClean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آیین </a:t>
            </a:r>
            <a:r>
              <a:rPr lang="fa-IR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نامه گرنت های ارتباط با صنعت </a:t>
            </a:r>
            <a:endParaRPr lang="en-US" sz="1100" dirty="0">
              <a:solidFill>
                <a:schemeClr val="bg2">
                  <a:lumMod val="95000"/>
                  <a:lumOff val="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 دانشگاه ها</a:t>
            </a:r>
            <a:r>
              <a:rPr lang="en-US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 و دانشکده های</a:t>
            </a:r>
            <a:r>
              <a:rPr lang="en-US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 </a:t>
            </a:r>
            <a:r>
              <a:rPr lang="fa-IR" sz="1100" b="1" dirty="0">
                <a:solidFill>
                  <a:schemeClr val="bg2">
                    <a:lumMod val="95000"/>
                    <a:lumOff val="5000"/>
                  </a:schemeClr>
                </a:solidFill>
                <a:ea typeface="Calibri" panose="020F0502020204030204" pitchFamily="34" charset="0"/>
                <a:cs typeface="B Titr" panose="00000700000000000000" pitchFamily="2" charset="-78"/>
              </a:rPr>
              <a:t> علوم پزشکی کشور </a:t>
            </a:r>
            <a:endParaRPr lang="en-US" sz="1100" dirty="0">
              <a:solidFill>
                <a:schemeClr val="bg2">
                  <a:lumMod val="95000"/>
                  <a:lumOff val="5000"/>
                </a:scheme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</a:pPr>
            <a:r>
              <a:rPr lang="fa-IR" sz="3200" b="1" dirty="0">
                <a:latin typeface="IranNastaliq" panose="02020505000000020003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r>
              <a:rPr lang="fa-IR" altLang="fa-IR" sz="1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معاونت تحقیقات و فناوری دانشگاه </a:t>
            </a:r>
          </a:p>
          <a:p>
            <a:pPr algn="ctr">
              <a:spcBef>
                <a:spcPct val="0"/>
              </a:spcBef>
            </a:pPr>
            <a:r>
              <a:rPr lang="fa-IR" altLang="fa-IR" sz="1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وزارت بهداشت، درمان و آموزش پزشکی  </a:t>
            </a:r>
          </a:p>
          <a:p>
            <a:pPr algn="ctr">
              <a:spcBef>
                <a:spcPct val="0"/>
              </a:spcBef>
            </a:pPr>
            <a:r>
              <a:rPr lang="fa-IR" altLang="fa-IR" sz="1000" b="1" dirty="0">
                <a:solidFill>
                  <a:schemeClr val="bg2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1400</a:t>
            </a:r>
          </a:p>
          <a:p>
            <a:pPr algn="ctr">
              <a:spcBef>
                <a:spcPct val="0"/>
              </a:spcBef>
            </a:pPr>
            <a:endParaRPr lang="en-US" altLang="fa-IR" sz="1100" dirty="0">
              <a:latin typeface="Arial" panose="020B0604020202020204" pitchFamily="34" charset="0"/>
              <a:cs typeface="B Nazanin" panose="00000400000000000000" pitchFamily="2" charset="-78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4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 descr="بازبینی و ابلاغ دستورالعمل اجرایی ارائه خدمات بیمه درمانی به معتادان مواد  مخدر و روانگردان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245" y="1049310"/>
            <a:ext cx="993981" cy="4877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323475" y="5111646"/>
            <a:ext cx="5034588" cy="1200329"/>
          </a:xfrm>
          <a:prstGeom prst="rect">
            <a:avLst/>
          </a:prstGeom>
          <a:solidFill>
            <a:schemeClr val="tx1"/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2"/>
                </a:solidFill>
                <a:cs typeface="B Titr" panose="00000700000000000000" pitchFamily="2" charset="-78"/>
              </a:rPr>
              <a:t>تخصیص اعتبار حمایتی از کمیته ملی گرنت ارتباط با صنعت وزارت بهداشت  به 21 نفر از مجریان طرح های ارتباط با صنعت </a:t>
            </a:r>
            <a:r>
              <a:rPr lang="fa-IR" dirty="0">
                <a:solidFill>
                  <a:schemeClr val="bg2"/>
                </a:solidFill>
                <a:cs typeface="B Titr" panose="00000700000000000000" pitchFamily="2" charset="-78"/>
              </a:rPr>
              <a:t>در سال 1400  </a:t>
            </a:r>
            <a:endParaRPr lang="fa-IR" dirty="0" smtClean="0">
              <a:solidFill>
                <a:schemeClr val="bg2"/>
              </a:solidFill>
              <a:cs typeface="B Titr" panose="00000700000000000000" pitchFamily="2" charset="-78"/>
            </a:endParaRPr>
          </a:p>
          <a:p>
            <a:pPr algn="ctr"/>
            <a:r>
              <a:rPr lang="fa-IR" dirty="0" smtClean="0">
                <a:solidFill>
                  <a:schemeClr val="bg2"/>
                </a:solidFill>
                <a:cs typeface="B Titr" panose="00000700000000000000" pitchFamily="2" charset="-78"/>
              </a:rPr>
              <a:t> </a:t>
            </a:r>
            <a:endParaRPr lang="en-US" dirty="0">
              <a:solidFill>
                <a:schemeClr val="bg2"/>
              </a:solidFill>
              <a:cs typeface="B Titr" panose="000007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51292" y="4574498"/>
            <a:ext cx="6145967" cy="369332"/>
          </a:xfrm>
          <a:prstGeom prst="rect">
            <a:avLst/>
          </a:prstGeom>
          <a:solidFill>
            <a:schemeClr val="tx1"/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chemeClr val="bg2">
                    <a:lumMod val="95000"/>
                    <a:lumOff val="5000"/>
                  </a:schemeClr>
                </a:solidFill>
                <a:cs typeface="+mj-cs"/>
              </a:rPr>
              <a:t>اعطای گرنت ارتباط با صنعت به 15 نفر از مجریان طرح های ارتباط با صنعت</a:t>
            </a:r>
            <a:endParaRPr lang="en-US" dirty="0">
              <a:solidFill>
                <a:schemeClr val="bg2">
                  <a:lumMod val="95000"/>
                  <a:lumOff val="5000"/>
                </a:schemeClr>
              </a:solidFill>
              <a:cs typeface="+mj-cs"/>
            </a:endParaRPr>
          </a:p>
        </p:txBody>
      </p:sp>
      <p:sp>
        <p:nvSpPr>
          <p:cNvPr id="6" name="Down Arrow 5"/>
          <p:cNvSpPr/>
          <p:nvPr/>
        </p:nvSpPr>
        <p:spPr bwMode="auto">
          <a:xfrm>
            <a:off x="3627620" y="4347147"/>
            <a:ext cx="524655" cy="659568"/>
          </a:xfrm>
          <a:prstGeom prst="downArrow">
            <a:avLst/>
          </a:prstGeom>
          <a:solidFill>
            <a:schemeClr val="bg1">
              <a:lumMod val="40000"/>
              <a:lumOff val="60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rebuchet MS" pitchFamily="34" charset="0"/>
              <a:cs typeface="Mitra" pitchFamily="2" charset="-78"/>
              <a:sym typeface="Wingdings" pitchFamily="2" charset="2"/>
            </a:endParaRPr>
          </a:p>
        </p:txBody>
      </p:sp>
      <p:sp>
        <p:nvSpPr>
          <p:cNvPr id="37" name="Down Arrow 36"/>
          <p:cNvSpPr/>
          <p:nvPr/>
        </p:nvSpPr>
        <p:spPr bwMode="auto">
          <a:xfrm>
            <a:off x="3477718" y="4452079"/>
            <a:ext cx="374754" cy="389744"/>
          </a:xfrm>
          <a:prstGeom prst="down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Trebuchet MS" pitchFamily="34" charset="0"/>
              <a:cs typeface="Mitra" pitchFamily="2" charset="-78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46731248"/>
      </p:ext>
    </p:extLst>
  </p:cSld>
  <p:clrMapOvr>
    <a:masterClrMapping/>
  </p:clrMapOvr>
</p:sld>
</file>

<file path=ppt/theme/theme1.xml><?xml version="1.0" encoding="utf-8"?>
<a:theme xmlns:a="http://schemas.openxmlformats.org/drawingml/2006/main" name="TUMS">
  <a:themeElements>
    <a:clrScheme name="SpringIII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TUMS">
      <a:majorFont>
        <a:latin typeface="Trebuchet MS"/>
        <a:ea typeface=""/>
        <a:cs typeface="B Titr"/>
      </a:majorFont>
      <a:minorFont>
        <a:latin typeface="Trebuchet MS"/>
        <a:ea typeface=""/>
        <a:cs typeface="B Mitr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rebuchet MS" pitchFamily="34" charset="0"/>
            <a:cs typeface="Mitra" pitchFamily="2" charset="-78"/>
            <a:sym typeface="Wingdings" pitchFamily="2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r" defTabSz="914400" rtl="1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rebuchet MS" pitchFamily="34" charset="0"/>
            <a:cs typeface="Mitra" pitchFamily="2" charset="-78"/>
            <a:sym typeface="Wingdings" pitchFamily="2" charset="2"/>
          </a:defRPr>
        </a:defPPr>
      </a:lstStyle>
    </a:lnDef>
  </a:objectDefaults>
  <a:extraClrSchemeLst>
    <a:extraClrScheme>
      <a:clrScheme name="SpringII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II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II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II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II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II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II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UMS" id="{B8435ED8-7C41-406A-8F53-0C4570FC7E7D}" vid="{673A4A25-FA26-4577-99AB-7BA4CB99CD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1980</TotalTime>
  <Words>313</Words>
  <Application>Microsoft Office PowerPoint</Application>
  <PresentationFormat>Widescreen</PresentationFormat>
  <Paragraphs>88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2  Nazanin</vt:lpstr>
      <vt:lpstr>Arial</vt:lpstr>
      <vt:lpstr>B Mitra</vt:lpstr>
      <vt:lpstr>B Nazanin</vt:lpstr>
      <vt:lpstr>B Titr</vt:lpstr>
      <vt:lpstr>Calibri</vt:lpstr>
      <vt:lpstr>Homa</vt:lpstr>
      <vt:lpstr>IranNastaliq</vt:lpstr>
      <vt:lpstr>Mitra</vt:lpstr>
      <vt:lpstr>Times New Roman</vt:lpstr>
      <vt:lpstr>Trebuchet MS</vt:lpstr>
      <vt:lpstr>Wingdings</vt:lpstr>
      <vt:lpstr>TUMS</vt:lpstr>
      <vt:lpstr>گروه ارتباط با صنعت</vt:lpstr>
      <vt:lpstr>تعداد و اعتبار جذب شده پروژه های ارتباط با صنعت (1401-1398)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مروری بر فعالیت‌های  حوزه تحقیقات و فناوری دانشگاه</dc:title>
  <dc:creator>Farshadi</dc:creator>
  <cp:lastModifiedBy>shahandeh-F6</cp:lastModifiedBy>
  <cp:revision>133</cp:revision>
  <dcterms:created xsi:type="dcterms:W3CDTF">2022-12-04T09:38:57Z</dcterms:created>
  <dcterms:modified xsi:type="dcterms:W3CDTF">2023-05-23T06:12:39Z</dcterms:modified>
</cp:coreProperties>
</file>